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0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D2B8CC-34DC-4FF5-AE94-E6714BF03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6316133" cy="2362200"/>
          </a:xfrm>
        </p:spPr>
        <p:txBody>
          <a:bodyPr>
            <a:normAutofit/>
          </a:bodyPr>
          <a:lstStyle/>
          <a:p>
            <a:r>
              <a:rPr lang="pl-PL" dirty="0"/>
              <a:t>Posłuchaj historii </a:t>
            </a:r>
            <a:br>
              <a:rPr lang="pl-PL" dirty="0"/>
            </a:br>
            <a:r>
              <a:rPr lang="pl-PL" dirty="0"/>
              <a:t>	o pewnym psie – Azorze… </a:t>
            </a:r>
            <a:br>
              <a:rPr lang="pl-PL" dirty="0"/>
            </a:br>
            <a:r>
              <a:rPr lang="pl-PL" dirty="0"/>
              <a:t>	</a:t>
            </a:r>
            <a:r>
              <a:rPr lang="pl-PL"/>
              <a:t>	Spotkały go różne</a:t>
            </a:r>
            <a:r>
              <a:rPr lang="pl-PL" dirty="0"/>
              <a:t>… 	</a:t>
            </a:r>
            <a:br>
              <a:rPr lang="pl-PL" dirty="0"/>
            </a:br>
            <a:r>
              <a:rPr lang="pl-PL" dirty="0"/>
              <a:t>			</a:t>
            </a:r>
            <a:r>
              <a:rPr lang="pl-PL" b="1" dirty="0"/>
              <a:t>PRZYPADKI</a:t>
            </a:r>
            <a:r>
              <a:rPr lang="pl-PL" dirty="0"/>
              <a:t>!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0C4D3CE-511F-4B13-9A43-E8C68A9E0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2654" y="3175000"/>
            <a:ext cx="2262423" cy="2897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08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173C73DE-FBFB-4539-930B-558E6BCD0E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152401"/>
            <a:ext cx="4859866" cy="6553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l-PL" i="1" dirty="0">
                <a:solidFill>
                  <a:schemeClr val="tx1"/>
                </a:solidFill>
              </a:rPr>
              <a:t>Gdzie Azor? </a:t>
            </a:r>
            <a:endParaRPr lang="pl-PL" dirty="0">
              <a:solidFill>
                <a:schemeClr val="tx1"/>
              </a:solidFill>
            </a:endParaRPr>
          </a:p>
          <a:p>
            <a:pPr algn="l"/>
            <a:r>
              <a:rPr lang="pl-PL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pl-PL" dirty="0">
                <a:solidFill>
                  <a:schemeClr val="tx1"/>
                </a:solidFill>
              </a:rPr>
              <a:t>Ojciec Jankowi przedwczoraj</a:t>
            </a:r>
          </a:p>
          <a:p>
            <a:pPr algn="l"/>
            <a:r>
              <a:rPr lang="pl-PL" dirty="0">
                <a:solidFill>
                  <a:schemeClr val="tx1"/>
                </a:solidFill>
              </a:rPr>
              <a:t>Psa podarował, ………………………..</a:t>
            </a:r>
          </a:p>
          <a:p>
            <a:pPr algn="l"/>
            <a:r>
              <a:rPr lang="pl-PL" dirty="0">
                <a:solidFill>
                  <a:schemeClr val="tx1"/>
                </a:solidFill>
              </a:rPr>
              <a:t>Pies lubi Janka. Przy Janku</a:t>
            </a:r>
          </a:p>
          <a:p>
            <a:pPr algn="l"/>
            <a:r>
              <a:rPr lang="pl-PL" dirty="0">
                <a:solidFill>
                  <a:schemeClr val="tx1"/>
                </a:solidFill>
              </a:rPr>
              <a:t>Harcuje wciąż, bez ustanku. </a:t>
            </a:r>
          </a:p>
          <a:p>
            <a:pPr algn="l"/>
            <a:r>
              <a:rPr lang="pl-PL" dirty="0">
                <a:solidFill>
                  <a:schemeClr val="tx1"/>
                </a:solidFill>
              </a:rPr>
              <a:t>Chłopiec też: rankiem, wieczorem</a:t>
            </a:r>
          </a:p>
          <a:p>
            <a:pPr algn="l"/>
            <a:r>
              <a:rPr lang="pl-PL" dirty="0">
                <a:solidFill>
                  <a:schemeClr val="tx1"/>
                </a:solidFill>
              </a:rPr>
              <a:t>Bawi się z psem, z tym ………………………..</a:t>
            </a:r>
          </a:p>
          <a:p>
            <a:pPr algn="l"/>
            <a:r>
              <a:rPr lang="pl-PL" dirty="0">
                <a:solidFill>
                  <a:schemeClr val="tx1"/>
                </a:solidFill>
              </a:rPr>
              <a:t>Lecz dzisiaj Janek nieborak </a:t>
            </a:r>
          </a:p>
          <a:p>
            <a:pPr algn="l"/>
            <a:r>
              <a:rPr lang="pl-PL" dirty="0">
                <a:solidFill>
                  <a:schemeClr val="tx1"/>
                </a:solidFill>
              </a:rPr>
              <a:t>Płacze. Ach, brak ………………………..</a:t>
            </a:r>
          </a:p>
          <a:p>
            <a:pPr algn="l"/>
            <a:r>
              <a:rPr lang="pl-PL" dirty="0">
                <a:solidFill>
                  <a:schemeClr val="tx1"/>
                </a:solidFill>
              </a:rPr>
              <a:t>Słychać głos Janka na dworze:</a:t>
            </a:r>
          </a:p>
          <a:p>
            <a:pPr algn="l"/>
            <a:r>
              <a:rPr lang="pl-PL" dirty="0">
                <a:solidFill>
                  <a:schemeClr val="tx1"/>
                </a:solidFill>
              </a:rPr>
              <a:t>Gdzie jesteś, psie, mój ………………………..? </a:t>
            </a:r>
          </a:p>
          <a:p>
            <a:pPr algn="l"/>
            <a:r>
              <a:rPr lang="pl-PL" dirty="0">
                <a:solidFill>
                  <a:schemeClr val="tx1"/>
                </a:solidFill>
              </a:rPr>
              <a:t>Wraz z Jankiem Hania się głowi:</a:t>
            </a:r>
          </a:p>
          <a:p>
            <a:pPr algn="l"/>
            <a:r>
              <a:rPr lang="pl-PL" dirty="0">
                <a:solidFill>
                  <a:schemeClr val="tx1"/>
                </a:solidFill>
              </a:rPr>
              <a:t>Co stało się ………………………..,</a:t>
            </a:r>
          </a:p>
          <a:p>
            <a:pPr algn="l"/>
            <a:r>
              <a:rPr lang="pl-PL" dirty="0">
                <a:solidFill>
                  <a:schemeClr val="tx1"/>
                </a:solidFill>
              </a:rPr>
              <a:t>Psu kochanemu? Och, może</a:t>
            </a:r>
          </a:p>
          <a:p>
            <a:pPr algn="l"/>
            <a:r>
              <a:rPr lang="pl-PL" dirty="0">
                <a:solidFill>
                  <a:schemeClr val="tx1"/>
                </a:solidFill>
              </a:rPr>
              <a:t>Wiecie coś o psie ………………………..?</a:t>
            </a:r>
          </a:p>
          <a:p>
            <a:pPr algn="l"/>
            <a:r>
              <a:rPr lang="pl-PL" dirty="0">
                <a:solidFill>
                  <a:schemeClr val="tx1"/>
                </a:solidFill>
              </a:rPr>
              <a:t>Wtem woła: Janku! Spójrz, gapo:</a:t>
            </a:r>
          </a:p>
          <a:p>
            <a:pPr algn="l"/>
            <a:r>
              <a:rPr lang="pl-PL" dirty="0">
                <a:solidFill>
                  <a:schemeClr val="tx1"/>
                </a:solidFill>
              </a:rPr>
              <a:t>Twój ……………………….. śpi pod kanapą. </a:t>
            </a:r>
          </a:p>
          <a:p>
            <a:pPr algn="l"/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A7ABB81C-7DF1-4A1C-A5E2-BB812F033B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4513" y="2277533"/>
            <a:ext cx="2262423" cy="2897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74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>
            <a:extLst>
              <a:ext uri="{FF2B5EF4-FFF2-40B4-BE49-F238E27FC236}">
                <a16:creationId xmlns:a16="http://schemas.microsoft.com/office/drawing/2014/main" id="{71AA3A63-86AC-49F2-9BC0-C8985AA12050}"/>
              </a:ext>
            </a:extLst>
          </p:cNvPr>
          <p:cNvSpPr txBox="1">
            <a:spLocks/>
          </p:cNvSpPr>
          <p:nvPr/>
        </p:nvSpPr>
        <p:spPr>
          <a:xfrm>
            <a:off x="1507067" y="152401"/>
            <a:ext cx="4859866" cy="6553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i="1" dirty="0">
                <a:solidFill>
                  <a:schemeClr val="tx1"/>
                </a:solidFill>
              </a:rPr>
              <a:t>Gdzie Azor? </a:t>
            </a: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Ojciec Jankowi przedwczoraj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Psa podarował, </a:t>
            </a:r>
            <a:r>
              <a:rPr lang="pl-PL" b="1" dirty="0">
                <a:solidFill>
                  <a:schemeClr val="accent5"/>
                </a:solidFill>
              </a:rPr>
              <a:t>Azora</a:t>
            </a:r>
            <a:r>
              <a:rPr lang="pl-PL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Pies lubi Janka. Przy Janku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Harcuje wciąż, bez ustanku. 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Chłopiec też: rankiem, wieczorem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Bawi się z psem, z tym </a:t>
            </a:r>
            <a:r>
              <a:rPr lang="pl-PL" b="1" dirty="0">
                <a:solidFill>
                  <a:schemeClr val="accent5"/>
                </a:solidFill>
              </a:rPr>
              <a:t>Azorem</a:t>
            </a:r>
            <a:r>
              <a:rPr lang="pl-PL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Lecz dzisiaj Janek nieborak 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Płacze. Ach, brak </a:t>
            </a:r>
            <a:r>
              <a:rPr lang="pl-PL" b="1" dirty="0">
                <a:solidFill>
                  <a:schemeClr val="accent5"/>
                </a:solidFill>
              </a:rPr>
              <a:t>Azora</a:t>
            </a:r>
            <a:r>
              <a:rPr lang="pl-PL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Słychać głos Janka na dworze: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Gdzie jesteś, psie, mój </a:t>
            </a:r>
            <a:r>
              <a:rPr lang="pl-PL" b="1" dirty="0">
                <a:solidFill>
                  <a:schemeClr val="accent5"/>
                </a:solidFill>
              </a:rPr>
              <a:t>Azorze</a:t>
            </a:r>
            <a:r>
              <a:rPr lang="pl-PL" dirty="0">
                <a:solidFill>
                  <a:schemeClr val="tx1"/>
                </a:solidFill>
              </a:rPr>
              <a:t>? 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Wraz z Jankiem Hania się głowi: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Co stało się </a:t>
            </a:r>
            <a:r>
              <a:rPr lang="pl-PL" b="1" dirty="0">
                <a:solidFill>
                  <a:schemeClr val="accent5"/>
                </a:solidFill>
              </a:rPr>
              <a:t>Azorowi</a:t>
            </a:r>
            <a:r>
              <a:rPr lang="pl-PL" dirty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Psu kochanemu? Och, może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Wiecie coś o psie </a:t>
            </a:r>
            <a:r>
              <a:rPr lang="pl-PL" b="1" dirty="0">
                <a:solidFill>
                  <a:schemeClr val="accent5"/>
                </a:solidFill>
              </a:rPr>
              <a:t>Azorze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Wtem woła: Janku! Spójrz, gapo: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Twój </a:t>
            </a:r>
            <a:r>
              <a:rPr lang="pl-PL" b="1" dirty="0">
                <a:solidFill>
                  <a:schemeClr val="accent5"/>
                </a:solidFill>
              </a:rPr>
              <a:t>Azor</a:t>
            </a:r>
            <a:r>
              <a:rPr lang="pl-PL" dirty="0">
                <a:solidFill>
                  <a:schemeClr val="tx1"/>
                </a:solidFill>
              </a:rPr>
              <a:t> śpi pod kanapą. 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CB6B9933-83FE-4978-B0D8-F97D6B17B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4513" y="2277533"/>
            <a:ext cx="2262423" cy="2897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662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C5B83A84-7079-441A-A5C3-EF95286168A8}"/>
              </a:ext>
            </a:extLst>
          </p:cNvPr>
          <p:cNvSpPr txBox="1">
            <a:spLocks/>
          </p:cNvSpPr>
          <p:nvPr/>
        </p:nvSpPr>
        <p:spPr>
          <a:xfrm>
            <a:off x="1507066" y="152401"/>
            <a:ext cx="6976533" cy="6553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i="1" dirty="0">
                <a:solidFill>
                  <a:schemeClr val="tx1"/>
                </a:solidFill>
              </a:rPr>
              <a:t>Gdzie Azor? </a:t>
            </a: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Ojciec Jankowi przedwczoraj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Psa podarował, </a:t>
            </a:r>
            <a:r>
              <a:rPr lang="pl-PL" b="1" dirty="0">
                <a:solidFill>
                  <a:schemeClr val="accent5"/>
                </a:solidFill>
              </a:rPr>
              <a:t>Azora</a:t>
            </a:r>
            <a:r>
              <a:rPr lang="pl-PL" dirty="0">
                <a:solidFill>
                  <a:schemeClr val="tx1"/>
                </a:solidFill>
              </a:rPr>
              <a:t>.				</a:t>
            </a:r>
            <a:r>
              <a:rPr lang="pl-PL" b="1" dirty="0">
                <a:solidFill>
                  <a:schemeClr val="accent2"/>
                </a:solidFill>
              </a:rPr>
              <a:t>Kogo? Co?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Pies lubi Janka. Przy Janku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Harcuje wciąż, bez ustanku. 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Chłopiec też: rankiem, wieczorem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Bawi się z psem, z tym </a:t>
            </a:r>
            <a:r>
              <a:rPr lang="pl-PL" b="1" dirty="0">
                <a:solidFill>
                  <a:schemeClr val="accent5"/>
                </a:solidFill>
              </a:rPr>
              <a:t>Azorem</a:t>
            </a:r>
            <a:r>
              <a:rPr lang="pl-PL" dirty="0">
                <a:solidFill>
                  <a:schemeClr val="tx1"/>
                </a:solidFill>
              </a:rPr>
              <a:t>.		</a:t>
            </a:r>
            <a:r>
              <a:rPr lang="pl-PL" b="1" dirty="0">
                <a:solidFill>
                  <a:schemeClr val="accent2"/>
                </a:solidFill>
              </a:rPr>
              <a:t>Z kim? Z czym? 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Lecz dzisiaj Janek nieborak 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Płacze. Ach, brak </a:t>
            </a:r>
            <a:r>
              <a:rPr lang="pl-PL" b="1" dirty="0">
                <a:solidFill>
                  <a:schemeClr val="accent5"/>
                </a:solidFill>
              </a:rPr>
              <a:t>Azora</a:t>
            </a:r>
            <a:r>
              <a:rPr lang="pl-PL" dirty="0">
                <a:solidFill>
                  <a:schemeClr val="tx1"/>
                </a:solidFill>
              </a:rPr>
              <a:t>.			</a:t>
            </a:r>
            <a:r>
              <a:rPr lang="pl-PL" b="1" dirty="0">
                <a:solidFill>
                  <a:schemeClr val="accent2"/>
                </a:solidFill>
              </a:rPr>
              <a:t>Kogo? Czego?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Słychać głos Janka na dworze: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Gdzie jesteś, psie, mój </a:t>
            </a:r>
            <a:r>
              <a:rPr lang="pl-PL" b="1" dirty="0">
                <a:solidFill>
                  <a:schemeClr val="accent5"/>
                </a:solidFill>
              </a:rPr>
              <a:t>Azorze</a:t>
            </a:r>
            <a:r>
              <a:rPr lang="pl-PL" dirty="0">
                <a:solidFill>
                  <a:schemeClr val="tx1"/>
                </a:solidFill>
              </a:rPr>
              <a:t>? 		</a:t>
            </a:r>
            <a:r>
              <a:rPr lang="pl-PL" b="1" dirty="0">
                <a:solidFill>
                  <a:schemeClr val="accent2"/>
                </a:solidFill>
              </a:rPr>
              <a:t>O!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Wraz z Jankiem Hania się głowi: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Co stało się </a:t>
            </a:r>
            <a:r>
              <a:rPr lang="pl-PL" b="1" dirty="0">
                <a:solidFill>
                  <a:schemeClr val="accent5"/>
                </a:solidFill>
              </a:rPr>
              <a:t>Azorowi</a:t>
            </a:r>
            <a:r>
              <a:rPr lang="pl-PL" dirty="0">
                <a:solidFill>
                  <a:schemeClr val="tx1"/>
                </a:solidFill>
              </a:rPr>
              <a:t>,				</a:t>
            </a:r>
            <a:r>
              <a:rPr lang="pl-PL" b="1" dirty="0">
                <a:solidFill>
                  <a:schemeClr val="accent2"/>
                </a:solidFill>
              </a:rPr>
              <a:t>Komu? Czemu? 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Psu kochanemu? Och, może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Wiecie coś o psie </a:t>
            </a:r>
            <a:r>
              <a:rPr lang="pl-PL" b="1" dirty="0">
                <a:solidFill>
                  <a:schemeClr val="accent5"/>
                </a:solidFill>
              </a:rPr>
              <a:t>Azorze</a:t>
            </a:r>
            <a:r>
              <a:rPr lang="pl-PL" dirty="0">
                <a:solidFill>
                  <a:schemeClr val="tx1"/>
                </a:solidFill>
              </a:rPr>
              <a:t>?			</a:t>
            </a:r>
            <a:r>
              <a:rPr lang="pl-PL" b="1" dirty="0">
                <a:solidFill>
                  <a:schemeClr val="accent2"/>
                </a:solidFill>
              </a:rPr>
              <a:t>O kim? O czym?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Wtem woła: Janku! Spójrz, gapo: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Twój </a:t>
            </a:r>
            <a:r>
              <a:rPr lang="pl-PL" b="1" dirty="0">
                <a:solidFill>
                  <a:schemeClr val="accent5"/>
                </a:solidFill>
              </a:rPr>
              <a:t>Azor</a:t>
            </a:r>
            <a:r>
              <a:rPr lang="pl-PL" dirty="0">
                <a:solidFill>
                  <a:schemeClr val="tx1"/>
                </a:solidFill>
              </a:rPr>
              <a:t> śpi pod kanapą. 			</a:t>
            </a:r>
            <a:r>
              <a:rPr lang="pl-PL" b="1" dirty="0">
                <a:solidFill>
                  <a:schemeClr val="accent2"/>
                </a:solidFill>
              </a:rPr>
              <a:t>Kto? Co? 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6B0F774-EF2B-4E6A-BD33-3DFDF318B1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5447" y="2159000"/>
            <a:ext cx="2262423" cy="2897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28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8DD68871-A33C-44F1-A1C1-35C44EEB4E7C}"/>
              </a:ext>
            </a:extLst>
          </p:cNvPr>
          <p:cNvSpPr txBox="1">
            <a:spLocks/>
          </p:cNvSpPr>
          <p:nvPr/>
        </p:nvSpPr>
        <p:spPr>
          <a:xfrm>
            <a:off x="1507066" y="152401"/>
            <a:ext cx="8280401" cy="6553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i="1" dirty="0">
                <a:solidFill>
                  <a:schemeClr val="tx1"/>
                </a:solidFill>
              </a:rPr>
              <a:t>Gdzie Azor? </a:t>
            </a: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Ojciec Jankowi przedwczoraj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Psa podarował, </a:t>
            </a:r>
            <a:r>
              <a:rPr lang="pl-PL" b="1" dirty="0">
                <a:solidFill>
                  <a:schemeClr val="accent5"/>
                </a:solidFill>
              </a:rPr>
              <a:t>Azora</a:t>
            </a:r>
            <a:r>
              <a:rPr lang="pl-PL" dirty="0">
                <a:solidFill>
                  <a:schemeClr val="tx1"/>
                </a:solidFill>
              </a:rPr>
              <a:t>.				</a:t>
            </a:r>
            <a:r>
              <a:rPr lang="pl-PL" b="1" dirty="0">
                <a:solidFill>
                  <a:schemeClr val="accent2"/>
                </a:solidFill>
              </a:rPr>
              <a:t>Kogo? Co?			</a:t>
            </a:r>
            <a:r>
              <a:rPr lang="pl-PL" b="1" dirty="0">
                <a:solidFill>
                  <a:schemeClr val="tx2"/>
                </a:solidFill>
              </a:rPr>
              <a:t>BIERNIK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Pies lubi Janka. Przy Janku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Harcuje wciąż, bez ustanku. 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Chłopiec też: rankiem, wieczorem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Bawi się z psem, z tym </a:t>
            </a:r>
            <a:r>
              <a:rPr lang="pl-PL" b="1" dirty="0">
                <a:solidFill>
                  <a:schemeClr val="accent5"/>
                </a:solidFill>
              </a:rPr>
              <a:t>Azorem</a:t>
            </a:r>
            <a:r>
              <a:rPr lang="pl-PL" dirty="0">
                <a:solidFill>
                  <a:schemeClr val="tx1"/>
                </a:solidFill>
              </a:rPr>
              <a:t>.		</a:t>
            </a:r>
            <a:r>
              <a:rPr lang="pl-PL" b="1" dirty="0">
                <a:solidFill>
                  <a:schemeClr val="accent2"/>
                </a:solidFill>
              </a:rPr>
              <a:t>Z kim? Z czym? 		</a:t>
            </a:r>
            <a:r>
              <a:rPr lang="pl-PL" b="1" dirty="0">
                <a:solidFill>
                  <a:schemeClr val="tx2"/>
                </a:solidFill>
              </a:rPr>
              <a:t>NARZĘDNIK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Lecz dzisiaj Janek nieborak 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Płacze. Ach, brak </a:t>
            </a:r>
            <a:r>
              <a:rPr lang="pl-PL" b="1" dirty="0">
                <a:solidFill>
                  <a:schemeClr val="accent5"/>
                </a:solidFill>
              </a:rPr>
              <a:t>Azora</a:t>
            </a:r>
            <a:r>
              <a:rPr lang="pl-PL" dirty="0">
                <a:solidFill>
                  <a:schemeClr val="tx1"/>
                </a:solidFill>
              </a:rPr>
              <a:t>.			</a:t>
            </a:r>
            <a:r>
              <a:rPr lang="pl-PL" b="1" dirty="0">
                <a:solidFill>
                  <a:schemeClr val="accent2"/>
                </a:solidFill>
              </a:rPr>
              <a:t>Kogo? Czego?			</a:t>
            </a:r>
            <a:r>
              <a:rPr lang="pl-PL" b="1" dirty="0">
                <a:solidFill>
                  <a:schemeClr val="tx2"/>
                </a:solidFill>
              </a:rPr>
              <a:t>DOPEŁNIACZ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Słychać głos Janka na dworze: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Gdzie jesteś, psie, mój </a:t>
            </a:r>
            <a:r>
              <a:rPr lang="pl-PL" b="1" dirty="0">
                <a:solidFill>
                  <a:schemeClr val="accent5"/>
                </a:solidFill>
              </a:rPr>
              <a:t>Azorze</a:t>
            </a:r>
            <a:r>
              <a:rPr lang="pl-PL" dirty="0">
                <a:solidFill>
                  <a:schemeClr val="tx1"/>
                </a:solidFill>
              </a:rPr>
              <a:t>? 		</a:t>
            </a:r>
            <a:r>
              <a:rPr lang="pl-PL" b="1" dirty="0">
                <a:solidFill>
                  <a:schemeClr val="accent2"/>
                </a:solidFill>
              </a:rPr>
              <a:t>O!					</a:t>
            </a:r>
            <a:r>
              <a:rPr lang="pl-PL" b="1" dirty="0">
                <a:solidFill>
                  <a:schemeClr val="tx2"/>
                </a:solidFill>
              </a:rPr>
              <a:t>WOŁACZ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Wraz z Jankiem Hania się głowi: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Co stało się </a:t>
            </a:r>
            <a:r>
              <a:rPr lang="pl-PL" b="1" dirty="0">
                <a:solidFill>
                  <a:schemeClr val="accent5"/>
                </a:solidFill>
              </a:rPr>
              <a:t>Azorowi</a:t>
            </a:r>
            <a:r>
              <a:rPr lang="pl-PL" dirty="0">
                <a:solidFill>
                  <a:schemeClr val="tx1"/>
                </a:solidFill>
              </a:rPr>
              <a:t>,				</a:t>
            </a:r>
            <a:r>
              <a:rPr lang="pl-PL" b="1" dirty="0">
                <a:solidFill>
                  <a:schemeClr val="accent2"/>
                </a:solidFill>
              </a:rPr>
              <a:t>Komu? Czemu? 		</a:t>
            </a:r>
            <a:r>
              <a:rPr lang="pl-PL" b="1" dirty="0">
                <a:solidFill>
                  <a:schemeClr val="tx2"/>
                </a:solidFill>
              </a:rPr>
              <a:t>CELOWNIK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Psu kochanemu? Och, może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Wiecie coś o psie </a:t>
            </a:r>
            <a:r>
              <a:rPr lang="pl-PL" b="1" dirty="0">
                <a:solidFill>
                  <a:schemeClr val="accent5"/>
                </a:solidFill>
              </a:rPr>
              <a:t>Azorze</a:t>
            </a:r>
            <a:r>
              <a:rPr lang="pl-PL" dirty="0">
                <a:solidFill>
                  <a:schemeClr val="tx1"/>
                </a:solidFill>
              </a:rPr>
              <a:t>?			</a:t>
            </a:r>
            <a:r>
              <a:rPr lang="pl-PL" b="1" dirty="0">
                <a:solidFill>
                  <a:schemeClr val="accent2"/>
                </a:solidFill>
              </a:rPr>
              <a:t>O kim? O czym?		</a:t>
            </a:r>
            <a:r>
              <a:rPr lang="pl-PL" b="1" dirty="0">
                <a:solidFill>
                  <a:schemeClr val="tx2"/>
                </a:solidFill>
              </a:rPr>
              <a:t>MIEJSCOWNIK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Wtem woła: Janku! Spójrz, gapo:	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Twój </a:t>
            </a:r>
            <a:r>
              <a:rPr lang="pl-PL" b="1" dirty="0">
                <a:solidFill>
                  <a:schemeClr val="accent5"/>
                </a:solidFill>
              </a:rPr>
              <a:t>Azor</a:t>
            </a:r>
            <a:r>
              <a:rPr lang="pl-PL" dirty="0">
                <a:solidFill>
                  <a:schemeClr val="tx1"/>
                </a:solidFill>
              </a:rPr>
              <a:t> śpi pod kanapą. 			</a:t>
            </a:r>
            <a:r>
              <a:rPr lang="pl-PL" b="1" dirty="0">
                <a:solidFill>
                  <a:schemeClr val="accent2"/>
                </a:solidFill>
              </a:rPr>
              <a:t>Kto? Co? 			</a:t>
            </a:r>
            <a:r>
              <a:rPr lang="pl-PL" b="1" dirty="0">
                <a:solidFill>
                  <a:schemeClr val="tx2"/>
                </a:solidFill>
              </a:rPr>
              <a:t>MIANOWNIK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20FF268-4963-427E-94D3-A0DD624F6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5047" y="3175000"/>
            <a:ext cx="1441021" cy="1845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477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8038D8-2EEF-40AA-8E7B-D7EF56808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72533"/>
            <a:ext cx="8596668" cy="6011334"/>
          </a:xfrm>
        </p:spPr>
        <p:txBody>
          <a:bodyPr>
            <a:normAutofit/>
          </a:bodyPr>
          <a:lstStyle/>
          <a:p>
            <a:r>
              <a:rPr lang="pl-PL" sz="2000" dirty="0"/>
              <a:t>W języku polskim każdy rzeczownik należy odmieniać! To znaczy, że nie możemy powiedzieć: Mam psa Azor, ale: Mam psa Azora. </a:t>
            </a:r>
            <a:r>
              <a:rPr lang="pl-PL" sz="2000" b="1" dirty="0"/>
              <a:t>Wyrazy zmieniają swoje formy! </a:t>
            </a:r>
          </a:p>
          <a:p>
            <a:r>
              <a:rPr lang="pl-PL" sz="2000" dirty="0"/>
              <a:t>Te 7 form nazywamy </a:t>
            </a:r>
            <a:r>
              <a:rPr lang="pl-PL" sz="2000" b="1" dirty="0"/>
              <a:t>PRZYPADKAMI</a:t>
            </a:r>
            <a:r>
              <a:rPr lang="pl-PL" sz="2000" dirty="0"/>
              <a:t> rzeczownika. Każdy przypadek ma swoją nazwę i pytania – trzeba je znać! </a:t>
            </a:r>
          </a:p>
          <a:p>
            <a:r>
              <a:rPr lang="pl-PL" sz="2000" dirty="0"/>
              <a:t>Odmiana rzeczownika przez przypadki to </a:t>
            </a:r>
            <a:r>
              <a:rPr lang="pl-PL" sz="2000" b="1" dirty="0"/>
              <a:t>deklinacja</a:t>
            </a:r>
            <a:r>
              <a:rPr lang="pl-PL" sz="2000" dirty="0"/>
              <a:t>. </a:t>
            </a:r>
          </a:p>
          <a:p>
            <a:r>
              <a:rPr lang="pl-PL" sz="2000" dirty="0"/>
              <a:t>Przypadki występują w określonej kolejności:</a:t>
            </a:r>
          </a:p>
          <a:p>
            <a:pPr marL="800100" lvl="2" indent="0">
              <a:buNone/>
            </a:pPr>
            <a:r>
              <a:rPr lang="pl-PL" sz="2000" b="1" dirty="0"/>
              <a:t>Mianownik</a:t>
            </a:r>
            <a:r>
              <a:rPr lang="pl-PL" sz="2000" dirty="0"/>
              <a:t>		kto? co? 			Azor</a:t>
            </a:r>
          </a:p>
          <a:p>
            <a:pPr marL="800100" lvl="2" indent="0">
              <a:buNone/>
            </a:pPr>
            <a:r>
              <a:rPr lang="pl-PL" sz="2000" b="1" dirty="0"/>
              <a:t>Dopełniacz</a:t>
            </a:r>
            <a:r>
              <a:rPr lang="pl-PL" sz="2000" dirty="0"/>
              <a:t>		kogo? czego? 		Azora</a:t>
            </a:r>
          </a:p>
          <a:p>
            <a:pPr marL="800100" lvl="2" indent="0">
              <a:buNone/>
            </a:pPr>
            <a:r>
              <a:rPr lang="pl-PL" sz="2000" b="1" dirty="0"/>
              <a:t>Celownik</a:t>
            </a:r>
            <a:r>
              <a:rPr lang="pl-PL" sz="2000" dirty="0"/>
              <a:t>		komu czemu? 		Azorowi</a:t>
            </a:r>
          </a:p>
          <a:p>
            <a:pPr marL="800100" lvl="2" indent="0">
              <a:buNone/>
            </a:pPr>
            <a:r>
              <a:rPr lang="pl-PL" sz="2000" b="1" dirty="0"/>
              <a:t>Biernik</a:t>
            </a:r>
            <a:r>
              <a:rPr lang="pl-PL" sz="2000" dirty="0"/>
              <a:t>			kogo? co? 			Azora</a:t>
            </a:r>
          </a:p>
          <a:p>
            <a:pPr marL="800100" lvl="2" indent="0">
              <a:buNone/>
            </a:pPr>
            <a:r>
              <a:rPr lang="pl-PL" sz="2000" b="1" dirty="0"/>
              <a:t>Narzędnik</a:t>
            </a:r>
            <a:r>
              <a:rPr lang="pl-PL" sz="2000" dirty="0"/>
              <a:t> 		z kim? z czym?		z Azorem</a:t>
            </a:r>
          </a:p>
          <a:p>
            <a:pPr marL="800100" lvl="2" indent="0">
              <a:buNone/>
            </a:pPr>
            <a:r>
              <a:rPr lang="pl-PL" sz="2000" b="1" dirty="0"/>
              <a:t>Miejscownik</a:t>
            </a:r>
            <a:r>
              <a:rPr lang="pl-PL" sz="2000" dirty="0"/>
              <a:t>		o kim? o czym? 		o Azorze</a:t>
            </a:r>
          </a:p>
          <a:p>
            <a:pPr marL="800100" lvl="2" indent="0">
              <a:buNone/>
            </a:pPr>
            <a:r>
              <a:rPr lang="pl-PL" sz="2000" b="1" dirty="0"/>
              <a:t>Wołacz</a:t>
            </a:r>
            <a:r>
              <a:rPr lang="pl-PL" sz="2000" dirty="0"/>
              <a:t>			o! witaj!			Azorze!</a:t>
            </a:r>
          </a:p>
          <a:p>
            <a:pPr marL="0" indent="0">
              <a:buNone/>
            </a:pPr>
            <a:endParaRPr lang="pl-PL" sz="20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297627B-DF03-4C65-A82F-C7B8664F4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3318" y="2709333"/>
            <a:ext cx="2211417" cy="283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74772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78</Words>
  <Application>Microsoft Office PowerPoint</Application>
  <PresentationFormat>Panoramiczny</PresentationFormat>
  <Paragraphs>84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Faseta</vt:lpstr>
      <vt:lpstr>Posłuchaj historii   o pewnym psie – Azorze…    Spotkały go różne…      PRZYPADKI!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Marzena</dc:creator>
  <cp:lastModifiedBy>Marzena</cp:lastModifiedBy>
  <cp:revision>4</cp:revision>
  <dcterms:created xsi:type="dcterms:W3CDTF">2018-10-07T14:41:35Z</dcterms:created>
  <dcterms:modified xsi:type="dcterms:W3CDTF">2018-12-28T23:54:49Z</dcterms:modified>
</cp:coreProperties>
</file>